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258" r:id="rId2"/>
    <p:sldId id="2235" r:id="rId3"/>
    <p:sldId id="260" r:id="rId4"/>
    <p:sldId id="620" r:id="rId5"/>
    <p:sldId id="262" r:id="rId6"/>
    <p:sldId id="259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2" r:id="rId26"/>
    <p:sldId id="294" r:id="rId27"/>
    <p:sldId id="295" r:id="rId28"/>
    <p:sldId id="297" r:id="rId29"/>
    <p:sldId id="2234" r:id="rId30"/>
    <p:sldId id="298" r:id="rId31"/>
    <p:sldId id="299" r:id="rId32"/>
    <p:sldId id="307" r:id="rId33"/>
    <p:sldId id="308" r:id="rId34"/>
    <p:sldId id="309" r:id="rId35"/>
    <p:sldId id="310" r:id="rId36"/>
    <p:sldId id="638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1" r:id="rId46"/>
    <p:sldId id="362" r:id="rId47"/>
    <p:sldId id="363" r:id="rId48"/>
    <p:sldId id="364" r:id="rId49"/>
    <p:sldId id="366" r:id="rId50"/>
    <p:sldId id="367" r:id="rId51"/>
    <p:sldId id="368" r:id="rId52"/>
    <p:sldId id="369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382" r:id="rId66"/>
    <p:sldId id="383" r:id="rId67"/>
    <p:sldId id="384" r:id="rId68"/>
    <p:sldId id="385" r:id="rId69"/>
    <p:sldId id="386" r:id="rId70"/>
    <p:sldId id="387" r:id="rId71"/>
    <p:sldId id="388" r:id="rId7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5827"/>
  </p:normalViewPr>
  <p:slideViewPr>
    <p:cSldViewPr snapToGrid="0">
      <p:cViewPr varScale="1">
        <p:scale>
          <a:sx n="54" d="100"/>
          <a:sy n="54" d="100"/>
        </p:scale>
        <p:origin x="8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4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C5C4-A3E8-A54F-BC86-678DBC6A9E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52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C5C4-A3E8-A54F-BC86-678DBC6A9E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080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C5C4-A3E8-A54F-BC86-678DBC6A9E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015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4804-8420-7FC1-2403-948C06382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2776F-5E8A-1693-8CA7-FF77B8464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CD6C23-E524-FBB8-F5F8-86AEA05DA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FC6FB-7198-F144-7718-1974A811E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C5C4-A3E8-A54F-BC86-678DBC6A9E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9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lide3.jpeg" descr="Slid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lide11.jpeg" descr="Slide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lide12.jpeg" descr="Slide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lide13.jpeg" descr="Slide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lide14.jpeg" descr="Slide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lide16.jpeg" descr="Slide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lide17.jpeg" descr="Slide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lide25.jpeg" descr="Slide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lide27.jpeg" descr="Slide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lide28.jpeg" descr="Slide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lide29.jpeg" descr="Slide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75D16-EEB2-8010-7FCB-0ED60B625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FBA995-F144-3A2E-EE18-5353BE965213}"/>
              </a:ext>
            </a:extLst>
          </p:cNvPr>
          <p:cNvSpPr txBox="1"/>
          <p:nvPr/>
        </p:nvSpPr>
        <p:spPr>
          <a:xfrm>
            <a:off x="4384806" y="4349621"/>
            <a:ext cx="150515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8000" b="0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What is the </a:t>
            </a:r>
            <a:r>
              <a:rPr lang="en-GB" sz="8000" b="1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Church Planner, </a:t>
            </a:r>
            <a:r>
              <a:rPr lang="en-GB" sz="8000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and how </a:t>
            </a:r>
            <a:r>
              <a:rPr lang="en-GB" sz="8000" b="1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useful will it be </a:t>
            </a:r>
            <a:r>
              <a:rPr lang="en-GB" sz="8000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for the local church </a:t>
            </a:r>
            <a:r>
              <a:rPr lang="en-GB" sz="8000" b="1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pastors</a:t>
            </a:r>
            <a:r>
              <a:rPr lang="en-GB" sz="8000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8000" b="1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lay leaders</a:t>
            </a:r>
            <a:r>
              <a:rPr lang="en-GB" sz="8000" i="0" u="none" strike="noStrike" dirty="0">
                <a:solidFill>
                  <a:srgbClr val="1C1C1C"/>
                </a:solidFill>
                <a:effectLst/>
                <a:latin typeface="Century Gothic" panose="020B0502020202020204" pitchFamily="34" charset="0"/>
              </a:rPr>
              <a:t>?</a:t>
            </a:r>
            <a:endParaRPr lang="en-US" sz="8000" dirty="0">
              <a:latin typeface="Century Gothic" panose="020B0502020202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90D512-E6B0-E28D-AD68-24426E1D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304"/>
          <a:stretch/>
        </p:blipFill>
        <p:spPr>
          <a:xfrm flipV="1">
            <a:off x="1280099" y="12281986"/>
            <a:ext cx="4869902" cy="177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AB2310-9F0E-51AB-08F8-E5A782D8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71" y="982019"/>
            <a:ext cx="1326750" cy="13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2164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lide30.jpeg" descr="Slide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lide31.jpeg" descr="Slide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lide32.jpeg" descr="Slide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lide33.jpeg" descr="Slide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lide34.jpeg" descr="Slide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lide37.jpeg" descr="Slide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lide39.jpeg" descr="Slide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lide40.jpeg" descr="Slide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lide42.jpeg" descr="Slide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72827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75D16-EEB2-8010-7FCB-0ED60B625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FBA995-F144-3A2E-EE18-5353BE965213}"/>
              </a:ext>
            </a:extLst>
          </p:cNvPr>
          <p:cNvSpPr txBox="1"/>
          <p:nvPr/>
        </p:nvSpPr>
        <p:spPr>
          <a:xfrm>
            <a:off x="3959504" y="3823379"/>
            <a:ext cx="13635304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600" dirty="0">
                <a:solidFill>
                  <a:prstClr val="black"/>
                </a:solidFill>
                <a:latin typeface="Century Gothic" panose="020B0502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“</a:t>
            </a:r>
            <a:r>
              <a:rPr lang="en-US" sz="6600" dirty="0">
                <a:latin typeface="Century Gothic" panose="020B0502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And the things that you have heard from me among many witnesses, commit these to faithful men who will be able to teach others also.”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sz="6600" dirty="0">
              <a:latin typeface="Century Gothic" panose="020B0502020202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  <a:p>
            <a:pPr algn="r" defTabSz="182880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600" dirty="0">
                <a:latin typeface="Century Gothic" panose="020B0502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2 Timothy 2:2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90D512-E6B0-E28D-AD68-24426E1D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304"/>
          <a:stretch/>
        </p:blipFill>
        <p:spPr>
          <a:xfrm flipV="1">
            <a:off x="1280099" y="12281986"/>
            <a:ext cx="4869902" cy="177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AB2310-9F0E-51AB-08F8-E5A782D8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71" y="982019"/>
            <a:ext cx="1326750" cy="13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203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lide5.jpeg" descr="Slide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8531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lide43.jpeg" descr="Slide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lide44.jpeg" descr="Slide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lide52.jpeg" descr="Slide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lide53.jpeg" descr="Slide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lide54.jpeg" descr="Slide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lide55.jpeg" descr="Slide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61EF6-D568-A7EA-E6AF-6D018D6EB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E0766D2-2AFF-2BDF-8814-18F153DDBA5D}"/>
              </a:ext>
            </a:extLst>
          </p:cNvPr>
          <p:cNvSpPr txBox="1"/>
          <p:nvPr/>
        </p:nvSpPr>
        <p:spPr>
          <a:xfrm>
            <a:off x="1194370" y="6578616"/>
            <a:ext cx="136353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 defTabSz="18288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6400" kern="12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Elect or appoint a </a:t>
            </a:r>
            <a:r>
              <a:rPr lang="en-US" sz="6400" b="1" kern="1200" spc="-300" dirty="0">
                <a:solidFill>
                  <a:prstClr val="black"/>
                </a:solidFill>
                <a:latin typeface="Inter" panose="02000503000000020004" pitchFamily="2" charset="0"/>
                <a:ea typeface="Inter" panose="02000503000000020004" pitchFamily="2" charset="0"/>
              </a:rPr>
              <a:t>leader</a:t>
            </a:r>
            <a:r>
              <a:rPr lang="en-US" sz="6400" kern="12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.</a:t>
            </a:r>
          </a:p>
          <a:p>
            <a:pPr marL="1028700" indent="-1028700" defTabSz="18288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6400" kern="12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Allocate a </a:t>
            </a:r>
            <a:r>
              <a:rPr lang="en-US" sz="6400" b="1" kern="1200" spc="-300" dirty="0">
                <a:solidFill>
                  <a:prstClr val="black"/>
                </a:solidFill>
                <a:latin typeface="Inter" panose="02000503000000020004" pitchFamily="2" charset="0"/>
                <a:ea typeface="Inter" panose="02000503000000020004" pitchFamily="2" charset="0"/>
              </a:rPr>
              <a:t>budget</a:t>
            </a:r>
            <a:r>
              <a:rPr lang="en-US" sz="6400" kern="12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for expenses</a:t>
            </a:r>
            <a:r>
              <a:rPr lang="en-US" sz="64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.</a:t>
            </a:r>
          </a:p>
          <a:p>
            <a:pPr marL="1028700" indent="-1028700" defTabSz="18288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64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Require annual ministry </a:t>
            </a:r>
            <a:r>
              <a:rPr lang="en-US" sz="6400" b="1" spc="-300" dirty="0">
                <a:solidFill>
                  <a:prstClr val="black"/>
                </a:solidFill>
                <a:latin typeface="Inter" panose="02000503000000020004" pitchFamily="2" charset="0"/>
                <a:ea typeface="Inter" panose="02000503000000020004" pitchFamily="2" charset="0"/>
              </a:rPr>
              <a:t>plans</a:t>
            </a:r>
            <a:r>
              <a:rPr lang="en-US" sz="64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.</a:t>
            </a:r>
          </a:p>
          <a:p>
            <a:pPr marL="1028700" indent="-1028700" defTabSz="18288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64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Provide leadership </a:t>
            </a:r>
            <a:r>
              <a:rPr lang="en-US" sz="6400" b="1" spc="-300" dirty="0">
                <a:solidFill>
                  <a:prstClr val="black"/>
                </a:solidFill>
                <a:latin typeface="Inter" panose="02000503000000020004" pitchFamily="2" charset="0"/>
                <a:ea typeface="Inter" panose="02000503000000020004" pitchFamily="2" charset="0"/>
              </a:rPr>
              <a:t>support</a:t>
            </a:r>
            <a:r>
              <a:rPr lang="en-US" sz="6400" spc="-300" dirty="0">
                <a:solidFill>
                  <a:prstClr val="black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.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sz="6400" kern="1200" spc="-300" dirty="0">
              <a:solidFill>
                <a:prstClr val="black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5FA988-0A9E-ED79-80B7-2B99207A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304"/>
          <a:stretch/>
        </p:blipFill>
        <p:spPr>
          <a:xfrm flipV="1">
            <a:off x="1280099" y="12281986"/>
            <a:ext cx="4869902" cy="177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444F7-1DFA-2F3F-46F2-69B1D16BC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71" y="982019"/>
            <a:ext cx="1326750" cy="1326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841AA-3E8D-6620-F1F6-B16CCBEB3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0" y="0"/>
            <a:ext cx="9144000" cy="137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93D6F-0FD8-71BB-E133-9B79793848A7}"/>
              </a:ext>
            </a:extLst>
          </p:cNvPr>
          <p:cNvSpPr txBox="1"/>
          <p:nvPr/>
        </p:nvSpPr>
        <p:spPr>
          <a:xfrm>
            <a:off x="1082559" y="3550504"/>
            <a:ext cx="14919562" cy="266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>
                <a:latin typeface="Inter" panose="02000503000000020004" pitchFamily="2" charset="0"/>
                <a:ea typeface="Inter" panose="02000503000000020004" pitchFamily="2" charset="0"/>
              </a:rPr>
              <a:t>Establish Ongoing Ministries</a:t>
            </a:r>
          </a:p>
          <a:p>
            <a:r>
              <a:rPr lang="en-US" sz="7200" i="1" spc="-500" dirty="0">
                <a:solidFill>
                  <a:srgbClr val="C00000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Not Just Events!</a:t>
            </a:r>
          </a:p>
        </p:txBody>
      </p:sp>
    </p:spTree>
    <p:extLst>
      <p:ext uri="{BB962C8B-B14F-4D97-AF65-F5344CB8AC3E}">
        <p14:creationId xmlns:p14="http://schemas.microsoft.com/office/powerpoint/2010/main" val="368068703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Slide97.jpeg" descr="Slide9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lide98.jpeg" descr="Slide9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lide99.jpeg" descr="Slide9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75D16-EEB2-8010-7FCB-0ED60B625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FBA995-F144-3A2E-EE18-5353BE965213}"/>
              </a:ext>
            </a:extLst>
          </p:cNvPr>
          <p:cNvSpPr txBox="1"/>
          <p:nvPr/>
        </p:nvSpPr>
        <p:spPr>
          <a:xfrm>
            <a:off x="1280099" y="3802113"/>
            <a:ext cx="1363530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400" kern="1200" spc="-300" dirty="0">
                <a:solidFill>
                  <a:prstClr val="black"/>
                </a:solidFill>
                <a:latin typeface="Century Gothic" panose="020B0502020202020204" pitchFamily="34" charset="0"/>
                <a:ea typeface="Inter Light" panose="02000503000000020004" pitchFamily="2" charset="0"/>
              </a:rPr>
              <a:t>This plan should “enlist </a:t>
            </a:r>
            <a:r>
              <a:rPr lang="en-US" sz="6400" b="1" spc="-300" dirty="0">
                <a:solidFill>
                  <a:prstClr val="black"/>
                </a:solidFill>
                <a:latin typeface="Century Gothic" panose="020B0502020202020204" pitchFamily="34" charset="0"/>
                <a:ea typeface="Inter ExtraBold" panose="02000503000000020004" pitchFamily="2" charset="0"/>
              </a:rPr>
              <a:t>all members and children</a:t>
            </a:r>
            <a:r>
              <a:rPr lang="en-US" sz="6400" kern="1200" spc="-300" dirty="0">
                <a:solidFill>
                  <a:prstClr val="black"/>
                </a:solidFill>
                <a:latin typeface="Century Gothic" panose="020B0502020202020204" pitchFamily="34" charset="0"/>
                <a:ea typeface="Inter Light" panose="02000503000000020004" pitchFamily="2" charset="0"/>
              </a:rPr>
              <a:t>” in “personal outreach” (p. 138). The church prospers when it devotes its “first interests and highest energies to </a:t>
            </a:r>
            <a:r>
              <a:rPr lang="en-US" sz="6400" b="1" kern="1200" spc="-300" dirty="0">
                <a:solidFill>
                  <a:prstClr val="black"/>
                </a:solidFill>
                <a:latin typeface="Century Gothic" panose="020B0502020202020204" pitchFamily="34" charset="0"/>
                <a:ea typeface="Inter ExtraBold" panose="02000503000000020004" pitchFamily="2" charset="0"/>
              </a:rPr>
              <a:t>involving every member </a:t>
            </a:r>
            <a:r>
              <a:rPr lang="en-US" sz="6400" kern="1200" spc="-300" dirty="0">
                <a:solidFill>
                  <a:prstClr val="black"/>
                </a:solidFill>
                <a:latin typeface="Century Gothic" panose="020B0502020202020204" pitchFamily="34" charset="0"/>
                <a:ea typeface="Inter Light" panose="02000503000000020004" pitchFamily="2" charset="0"/>
              </a:rPr>
              <a:t>in proclaiming the good news and </a:t>
            </a:r>
            <a:r>
              <a:rPr lang="en-US" sz="6400" b="1" kern="1200" spc="-300" dirty="0">
                <a:solidFill>
                  <a:prstClr val="black"/>
                </a:solidFill>
                <a:latin typeface="Century Gothic" panose="020B0502020202020204" pitchFamily="34" charset="0"/>
                <a:ea typeface="Inter ExtraBold" panose="02000503000000020004" pitchFamily="2" charset="0"/>
              </a:rPr>
              <a:t>making disciples</a:t>
            </a:r>
            <a:r>
              <a:rPr lang="en-US" sz="6400" kern="1200" spc="-300" dirty="0">
                <a:solidFill>
                  <a:prstClr val="black"/>
                </a:solidFill>
                <a:latin typeface="Century Gothic" panose="020B0502020202020204" pitchFamily="34" charset="0"/>
                <a:ea typeface="Inter Light" panose="02000503000000020004" pitchFamily="2" charset="0"/>
              </a:rPr>
              <a:t>” (p. 135).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F30F3-1AE5-15B5-844F-3C8FFD7F1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7943" y="0"/>
            <a:ext cx="8586058" cy="1371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90D512-E6B0-E28D-AD68-24426E1D5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304"/>
          <a:stretch/>
        </p:blipFill>
        <p:spPr>
          <a:xfrm flipV="1">
            <a:off x="1280099" y="12281986"/>
            <a:ext cx="4869902" cy="177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AB2310-9F0E-51AB-08F8-E5A782D80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371" y="982019"/>
            <a:ext cx="1326750" cy="13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7307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lide100.jpeg" descr="Slide1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lide101.jpeg" descr="Slide1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lide102.jpeg" descr="Slide1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lide103.jpeg" descr="Slide1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lide104.jpeg" descr="Slide1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lide106.jpeg" descr="Slide1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lide107.jpeg" descr="Slide1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lide108.jpeg" descr="Slide1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lide109.jpeg" descr="Slide1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lide111.jpeg" descr="Slide1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lide7.jpeg" descr="Slide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978624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lide112.jpeg" descr="Slide1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lide113.jpeg" descr="Slide1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lide114.jpeg" descr="Slide1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lide115.jpeg" descr="Slide1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lide116.jpeg" descr="Slide1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lide117.jpeg" descr="Slide1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lide118.jpeg" descr="Slide1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lide119.jpeg" descr="Slide1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lide120.jpeg" descr="Slide1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lide121.jpeg" descr="Slide1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lide4.jpeg" descr="Slid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810645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Slide122.jpeg" descr="Slide1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lide123.jpeg" descr="Slide1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lide124.jpeg" descr="Slide1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lide125.jpeg" descr="Slide1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lide126.jpeg" descr="Slide1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lide127.jpeg" descr="Slide1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lide128.jpeg" descr="Slide1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lide129.jpeg" descr="Slide1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lide130.jpeg" descr="Slide1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lide131.jpeg" descr="Slide1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lide9.jpeg" descr="Slide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814931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lide132.jpeg" descr="Slide1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lide133.jpeg" descr="Slide1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lide8.jpeg" descr="Slide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757188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lide10.jpeg" descr="Slide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GTMI CP Training FLAT" id="{89C382FC-B241-E54C-AC62-0B9E377DE751}" vid="{A946C5EC-C445-FA49-A8A7-7081B39D3C81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3121</TotalTime>
  <Words>135</Words>
  <Application>Microsoft Macintosh PowerPoint</Application>
  <PresentationFormat>Custom</PresentationFormat>
  <Paragraphs>15</Paragraphs>
  <Slides>71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Aptos</vt:lpstr>
      <vt:lpstr>Century Gothic</vt:lpstr>
      <vt:lpstr>Helvetica Neue</vt:lpstr>
      <vt:lpstr>Helvetica Neue Medium</vt:lpstr>
      <vt:lpstr>Inter</vt:lpstr>
      <vt:lpstr>Inter Light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Jaipaul Sundararaj</dc:creator>
  <cp:lastModifiedBy>Howard, Jim</cp:lastModifiedBy>
  <cp:revision>6</cp:revision>
  <dcterms:created xsi:type="dcterms:W3CDTF">2025-07-08T08:55:59Z</dcterms:created>
  <dcterms:modified xsi:type="dcterms:W3CDTF">2025-07-11T02:39:09Z</dcterms:modified>
</cp:coreProperties>
</file>